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672" r:id="rId2"/>
  </p:sldMasterIdLst>
  <p:notesMasterIdLst>
    <p:notesMasterId r:id="rId24"/>
  </p:notesMasterIdLst>
  <p:sldIdLst>
    <p:sldId id="268" r:id="rId3"/>
    <p:sldId id="258" r:id="rId4"/>
    <p:sldId id="379" r:id="rId5"/>
    <p:sldId id="383" r:id="rId6"/>
    <p:sldId id="421" r:id="rId7"/>
    <p:sldId id="412" r:id="rId8"/>
    <p:sldId id="422" r:id="rId9"/>
    <p:sldId id="424" r:id="rId10"/>
    <p:sldId id="425" r:id="rId11"/>
    <p:sldId id="426" r:id="rId12"/>
    <p:sldId id="410" r:id="rId13"/>
    <p:sldId id="427" r:id="rId14"/>
    <p:sldId id="428" r:id="rId15"/>
    <p:sldId id="411" r:id="rId16"/>
    <p:sldId id="431" r:id="rId17"/>
    <p:sldId id="429" r:id="rId18"/>
    <p:sldId id="430" r:id="rId19"/>
    <p:sldId id="413" r:id="rId20"/>
    <p:sldId id="417" r:id="rId21"/>
    <p:sldId id="432" r:id="rId22"/>
    <p:sldId id="41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32900"/>
    <a:srgbClr val="0361A7"/>
    <a:srgbClr val="F29700"/>
    <a:srgbClr val="009BAA"/>
    <a:srgbClr val="FFFFFF"/>
    <a:srgbClr val="64BE19"/>
    <a:srgbClr val="404040"/>
    <a:srgbClr val="6666FF"/>
    <a:srgbClr val="005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2266" autoAdjust="0"/>
  </p:normalViewPr>
  <p:slideViewPr>
    <p:cSldViewPr snapToGrid="0">
      <p:cViewPr varScale="1">
        <p:scale>
          <a:sx n="92" d="100"/>
          <a:sy n="92" d="100"/>
        </p:scale>
        <p:origin x="115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CBC0B-ECCC-4DFE-9CD2-A6F8D662193B}" type="datetimeFigureOut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2F2E3-B5B4-474E-9BBD-B7B25F127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1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464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94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两个权值共享的</a:t>
            </a:r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33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正例：负例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66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5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0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987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Lmnn</a:t>
            </a:r>
            <a:r>
              <a:rPr lang="zh-CN" altLang="en-US" dirty="0" smtClean="0"/>
              <a:t>运行速度过慢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0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7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0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59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在许多机器学习任务中，采用何种距离度量，是一个重要问题。度量学习（</a:t>
            </a:r>
            <a:r>
              <a:rPr lang="en-US" altLang="zh-CN" dirty="0" smtClean="0"/>
              <a:t>Metric Learning</a:t>
            </a:r>
            <a:r>
              <a:rPr lang="zh-CN" altLang="en-US" dirty="0" smtClean="0"/>
              <a:t>）的目标则是去学习一个距离函数。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9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8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35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69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F2E3-B5B4-474E-9BBD-B7B25F1279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A1B38-92A0-44DE-9BEA-7CEF836837E8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C1D7-F1B0-48AD-B85A-D7D4E7168103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3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0E9D-3DF4-4654-AE7F-4AFEB4AADB00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9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8494" y="387275"/>
            <a:ext cx="243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9494" y="135275"/>
            <a:ext cx="189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420006" y="6318000"/>
            <a:ext cx="405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2" y="6405447"/>
            <a:ext cx="1042988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pPr defTabSz="685800"/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2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15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617-6D2F-4B46-9A32-9F63821467FB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5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3A40D-4B81-498C-91AC-43FAE439B51A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565A-81D0-42A2-9105-C0F848ABB5DA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25FA-AD50-45EC-987A-3361A224C970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2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C502-E1C6-4172-B347-D228E7A51409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69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893C-28D9-4743-9E5E-281D2ED00550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73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FEFC-0067-4402-BACE-D97B82274D0D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2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2342-C40B-47B2-8ABB-C9540199768F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5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48819-0861-4770-8D0F-F9F88A1BD3EB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FA09-A242-4B70-A75D-F6F4770BE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2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A4A31C3-FF0F-48A9-B97A-064C243DF58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2018/5/13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1D91E7F-84B6-4064-9D4E-CC7D244BCA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1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hyperlink" Target="https://github.com/1140310118/deeplearning-course-project" TargetMode="Externa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hyperlink" Target="http://www.cl.cam.ac.uk/research/dtg/attarchive/facedatabase.html" TargetMode="External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hyperlink" Target="https://github.com/1140310118/deeplearning-course-project" TargetMode="Externa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9.m4a"/><Relationship Id="rId7" Type="http://schemas.openxmlformats.org/officeDocument/2006/relationships/image" Target="../media/image26.png"/><Relationship Id="rId2" Type="http://schemas.microsoft.com/office/2007/relationships/media" Target="../media/media19.m4a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07985"/>
            <a:ext cx="9144000" cy="389165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911488"/>
            <a:ext cx="9144000" cy="696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24321" y="2952840"/>
            <a:ext cx="5183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600" b="1" spc="15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</a:t>
            </a:r>
            <a:r>
              <a:rPr lang="zh-CN" altLang="en-US" sz="3600" b="1" spc="15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r>
              <a:rPr lang="en-US" altLang="zh-CN" sz="3600" b="1" spc="15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b="1" spc="15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课程项目</a:t>
            </a:r>
          </a:p>
        </p:txBody>
      </p:sp>
      <p:sp>
        <p:nvSpPr>
          <p:cNvPr id="15" name="矩形 14"/>
          <p:cNvSpPr/>
          <p:nvPr/>
        </p:nvSpPr>
        <p:spPr>
          <a:xfrm>
            <a:off x="8379506" y="2552355"/>
            <a:ext cx="243000" cy="2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90506" y="2363355"/>
            <a:ext cx="189000" cy="18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45637" y="3568667"/>
            <a:ext cx="558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</a:t>
            </a:r>
            <a:r>
              <a:rPr lang="en-US" altLang="zh-CN" sz="16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EEP   </a:t>
            </a:r>
            <a:r>
              <a:rPr lang="en-US" altLang="zh-CN" sz="24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L</a:t>
            </a:r>
            <a:r>
              <a:rPr lang="en-US" altLang="zh-CN" sz="16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EARNING   </a:t>
            </a:r>
            <a:r>
              <a:rPr lang="en-US" altLang="zh-CN" sz="24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en-US" altLang="zh-CN" sz="16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OURSE   </a:t>
            </a:r>
            <a:r>
              <a:rPr lang="en-US" altLang="zh-CN" sz="24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</a:t>
            </a:r>
            <a:r>
              <a:rPr lang="en-US" altLang="zh-CN" sz="1600" dirty="0" smtClean="0">
                <a:solidFill>
                  <a:prstClr val="whit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ROJECT</a:t>
            </a:r>
            <a:endParaRPr lang="zh-CN" altLang="en-US" sz="1600" dirty="0">
              <a:solidFill>
                <a:prstClr val="white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7807367" y="3059759"/>
            <a:ext cx="416718" cy="367109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350">
              <a:solidFill>
                <a:prstClr val="black"/>
              </a:solidFill>
              <a:latin typeface="Verdana"/>
              <a:ea typeface="微软雅黑" panose="020B0503020204020204" pitchFamily="34" charset="-122"/>
            </a:endParaRPr>
          </a:p>
        </p:txBody>
      </p:sp>
      <p:pic>
        <p:nvPicPr>
          <p:cNvPr id="17" name="Picture 2" descr="https://gss2.bdstatic.com/9fo3dSag_xI4khGkpoWK1HF6hhy/baike/w%3D268%3Bg%3D0/sign=cf3f2de4153853438ccf8027ab28d743/0e2442a7d933c8952b5646f3d41373f08202000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4" y="2614699"/>
            <a:ext cx="1598395" cy="1598395"/>
          </a:xfrm>
          <a:prstGeom prst="ellipse">
            <a:avLst/>
          </a:prstGeom>
          <a:noFill/>
          <a:ln w="38100">
            <a:solidFill>
              <a:srgbClr val="0355A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2624324" y="4213090"/>
            <a:ext cx="404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小组成员 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张义策 陈曦 黄文伟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日期占位符 1"/>
          <p:cNvSpPr txBox="1">
            <a:spLocks/>
          </p:cNvSpPr>
          <p:nvPr/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275DF-A020-4418-AB42-FCF6EC145E8B}" type="datetime1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pPr/>
              <a:t>2018/5/13</a:t>
            </a:fld>
            <a:endParaRPr lang="zh-CN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"/>
    </mc:Choice>
    <mc:Fallback>
      <p:transition spd="slow" advTm="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7568671" cy="262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非线性度量学习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/>
                </a:solidFill>
              </a:rPr>
              <a:t>常用的方法，使用在度量函数中引入核函数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/>
                </a:solidFill>
              </a:rPr>
              <a:t>我们的想法是引入神经网络进行度量学习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703" y="3128743"/>
            <a:ext cx="4740619" cy="39071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988209" y="4725074"/>
            <a:ext cx="2998373" cy="1272208"/>
            <a:chOff x="2988209" y="4725074"/>
            <a:chExt cx="2998373" cy="1272208"/>
          </a:xfrm>
        </p:grpSpPr>
        <p:sp>
          <p:nvSpPr>
            <p:cNvPr id="5" name="矩形 4"/>
            <p:cNvSpPr/>
            <p:nvPr/>
          </p:nvSpPr>
          <p:spPr>
            <a:xfrm>
              <a:off x="3983604" y="4725074"/>
              <a:ext cx="1009815" cy="12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88209" y="4926729"/>
                  <a:ext cx="357221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209" y="4926729"/>
                  <a:ext cx="357221" cy="3693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88209" y="5501192"/>
                  <a:ext cx="3572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𝒚</m:t>
                        </m:r>
                      </m:oMath>
                    </m:oMathPara>
                  </a14:m>
                  <a:endParaRPr lang="zh-CN" altLang="en-US" b="1" i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209" y="5501192"/>
                  <a:ext cx="35722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5629361" y="5140669"/>
                  <a:ext cx="3572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</m:oMath>
                    </m:oMathPara>
                  </a14:m>
                  <a:endParaRPr lang="zh-CN" altLang="en-US" i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9361" y="5140669"/>
                  <a:ext cx="3572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连接符 9"/>
            <p:cNvCxnSpPr/>
            <p:nvPr/>
          </p:nvCxnSpPr>
          <p:spPr>
            <a:xfrm>
              <a:off x="3474719" y="5111395"/>
              <a:ext cx="504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474719" y="5701792"/>
              <a:ext cx="504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993419" y="5329899"/>
              <a:ext cx="504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14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684"/>
    </mc:Choice>
    <mc:Fallback>
      <p:transition advTm="4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7090" y="2324104"/>
            <a:ext cx="445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、模型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970" y="3383284"/>
            <a:ext cx="27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rgbClr val="3333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Model</a:t>
            </a:r>
            <a:endParaRPr lang="zh-CN" altLang="en-US" sz="3200" dirty="0">
              <a:solidFill>
                <a:srgbClr val="3333FF">
                  <a:alpha val="7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1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"/>
    </mc:Choice>
    <mc:Fallback>
      <p:transition spd="slow" advTm="2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6666FF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7568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95541" y="3024578"/>
            <a:ext cx="7070943" cy="1936224"/>
            <a:chOff x="908400" y="3436944"/>
            <a:chExt cx="7070943" cy="1936224"/>
          </a:xfrm>
        </p:grpSpPr>
        <p:grpSp>
          <p:nvGrpSpPr>
            <p:cNvPr id="9" name="组合 8"/>
            <p:cNvGrpSpPr/>
            <p:nvPr/>
          </p:nvGrpSpPr>
          <p:grpSpPr>
            <a:xfrm>
              <a:off x="1265621" y="3436944"/>
              <a:ext cx="6713722" cy="1936224"/>
              <a:chOff x="1622842" y="3238975"/>
              <a:chExt cx="6713722" cy="1936224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842" y="3238975"/>
                <a:ext cx="6356501" cy="193622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7979343" y="3974224"/>
                    <a:ext cx="3572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i="1" dirty="0">
                      <a:latin typeface="华文宋体" panose="02010600040101010101" pitchFamily="2" charset="-122"/>
                      <a:ea typeface="华文宋体" panose="0201060004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9343" y="3974224"/>
                    <a:ext cx="35722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08400" y="3621527"/>
                  <a:ext cx="357221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400" y="3621527"/>
                  <a:ext cx="357221" cy="3693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908400" y="4681020"/>
                  <a:ext cx="3572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𝒚</m:t>
                        </m:r>
                      </m:oMath>
                    </m:oMathPara>
                  </a14:m>
                  <a:endParaRPr lang="zh-CN" altLang="en-US" b="1" i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400" y="4681020"/>
                  <a:ext cx="35722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/>
          <p:cNvSpPr txBox="1"/>
          <p:nvPr/>
        </p:nvSpPr>
        <p:spPr>
          <a:xfrm>
            <a:off x="2463114" y="5332849"/>
            <a:ext cx="431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对偶网络（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Siamese network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）示意图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6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175"/>
    </mc:Choice>
    <mc:Fallback>
      <p:transition advTm="3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6666FF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7568671" cy="365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实现细节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prstClr val="black"/>
                </a:solidFill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</a:rPr>
              <a:t>、训练集的构造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、结合</a:t>
            </a:r>
            <a:r>
              <a:rPr lang="en-US" altLang="zh-CN" dirty="0" smtClean="0">
                <a:solidFill>
                  <a:prstClr val="black"/>
                </a:solidFill>
              </a:rPr>
              <a:t>knn</a:t>
            </a:r>
            <a:r>
              <a:rPr lang="zh-CN" altLang="en-US" dirty="0" smtClean="0">
                <a:solidFill>
                  <a:prstClr val="black"/>
                </a:solidFill>
              </a:rPr>
              <a:t>进行人脸识别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30664" y="3113952"/>
            <a:ext cx="3235836" cy="808235"/>
            <a:chOff x="2838616" y="3184455"/>
            <a:chExt cx="3235836" cy="8082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7574" y="3224119"/>
              <a:ext cx="2686878" cy="76857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838616" y="3184455"/>
              <a:ext cx="675861" cy="808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lang="zh-CN" altLang="en-US" dirty="0" smtClean="0"/>
                <a:t>正例</a:t>
              </a:r>
              <a:endParaRPr lang="en-US" altLang="zh-CN" dirty="0" smtClean="0"/>
            </a:p>
            <a:p>
              <a:pPr>
                <a:lnSpc>
                  <a:spcPct val="135000"/>
                </a:lnSpc>
              </a:pPr>
              <a:r>
                <a:rPr lang="zh-CN" altLang="en-US" dirty="0"/>
                <a:t>负例</a:t>
              </a:r>
            </a:p>
          </p:txBody>
        </p:sp>
      </p:grp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252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186"/>
    </mc:Choice>
    <mc:Fallback>
      <p:transition advTm="3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7090" y="2324104"/>
            <a:ext cx="445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实验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3970" y="3383284"/>
            <a:ext cx="27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rgbClr val="3333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endParaRPr lang="zh-CN" altLang="en-US" sz="3200" dirty="0">
              <a:solidFill>
                <a:srgbClr val="3333FF">
                  <a:alpha val="7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4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"/>
    </mc:Choice>
    <mc:Fallback>
      <p:transition spd="slow" advTm="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8388153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项目地址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/>
                </a:solidFill>
                <a:hlinkClick r:id="rId5"/>
              </a:rPr>
              <a:t>https://</a:t>
            </a:r>
            <a:r>
              <a:rPr lang="en-US" altLang="zh-CN" dirty="0" smtClean="0">
                <a:solidFill>
                  <a:prstClr val="black"/>
                </a:solidFill>
                <a:hlinkClick r:id="rId5"/>
              </a:rPr>
              <a:t>github.com/1140310118/deeplearning-course-project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87340" y="3233621"/>
            <a:ext cx="3050778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python 3.</a:t>
            </a:r>
            <a:r>
              <a:rPr lang="zh-CN" altLang="en-US" sz="1600" dirty="0" smtClean="0">
                <a:latin typeface="Consolas" panose="020B0609020204030204" pitchFamily="49" charset="0"/>
              </a:rPr>
              <a:t>6</a:t>
            </a:r>
            <a:endParaRPr lang="en-US" altLang="zh-CN" sz="1600" dirty="0" smtClean="0">
              <a:latin typeface="Consolas" panose="020B0609020204030204" pitchFamily="49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Consolas" panose="020B0609020204030204" pitchFamily="49" charset="0"/>
              </a:rPr>
              <a:t>pytorch </a:t>
            </a:r>
            <a:r>
              <a:rPr lang="zh-CN" altLang="en-US" sz="1600" dirty="0">
                <a:latin typeface="Consolas" panose="020B0609020204030204" pitchFamily="49" charset="0"/>
              </a:rPr>
              <a:t>0.4.0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Ubuntu 16.04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skearn 0.19.1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metric_learn </a:t>
            </a:r>
            <a:r>
              <a:rPr lang="en-US" altLang="zh-CN" sz="1600" dirty="0">
                <a:latin typeface="Consolas" panose="020B0609020204030204" pitchFamily="49" charset="0"/>
              </a:rPr>
              <a:t>0.3.0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Consolas" panose="020B0609020204030204" pitchFamily="49" charset="0"/>
              </a:rPr>
              <a:t>cuda </a:t>
            </a:r>
            <a:r>
              <a:rPr lang="zh-CN" altLang="en-US" sz="1600" dirty="0">
                <a:latin typeface="Consolas" panose="020B0609020204030204" pitchFamily="49" charset="0"/>
              </a:rPr>
              <a:t>9.0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732"/>
    </mc:Choice>
    <mc:Fallback>
      <p:transition advTm="17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9" y="1689877"/>
            <a:ext cx="8090238" cy="374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项目地址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dirty="0" smtClean="0">
                <a:solidFill>
                  <a:prstClr val="black"/>
                </a:solidFill>
                <a:hlinkClick r:id="rId6"/>
              </a:rPr>
              <a:t>github.com/1140310118/deeplearning-course-project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prstClr val="black"/>
                </a:solidFill>
              </a:rPr>
              <a:t>ORL</a:t>
            </a:r>
            <a:r>
              <a:rPr lang="zh-CN" altLang="en-US" sz="1600" dirty="0">
                <a:solidFill>
                  <a:prstClr val="black"/>
                </a:solidFill>
              </a:rPr>
              <a:t>人脸识别数据集</a:t>
            </a:r>
          </a:p>
          <a:p>
            <a:pPr marL="285750" lvl="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</a:rPr>
              <a:t>来源：英国剑桥大学计算机实验室</a:t>
            </a:r>
          </a:p>
          <a:p>
            <a:pPr marL="285750" lvl="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</a:rPr>
              <a:t>数据链接：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http://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www.cl.cam.ac.uk/research/dtg/attarchive/facedatabase.html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prstClr val="black"/>
                </a:solidFill>
              </a:rPr>
              <a:t>40</a:t>
            </a:r>
            <a:r>
              <a:rPr lang="zh-CN" altLang="en-US" sz="1600" dirty="0">
                <a:solidFill>
                  <a:prstClr val="black"/>
                </a:solidFill>
              </a:rPr>
              <a:t>个类别，每个类别</a:t>
            </a:r>
            <a:r>
              <a:rPr lang="en-US" altLang="zh-CN" sz="1600" dirty="0">
                <a:solidFill>
                  <a:prstClr val="black"/>
                </a:solidFill>
              </a:rPr>
              <a:t>10</a:t>
            </a:r>
            <a:r>
              <a:rPr lang="zh-CN" altLang="en-US" sz="1600" dirty="0">
                <a:solidFill>
                  <a:prstClr val="black"/>
                </a:solidFill>
              </a:rPr>
              <a:t>个样本</a:t>
            </a:r>
          </a:p>
          <a:p>
            <a:pPr marL="285750" lvl="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</a:rPr>
              <a:t>图片格式：</a:t>
            </a:r>
            <a:r>
              <a:rPr lang="en-US" altLang="zh-CN" sz="1600" dirty="0">
                <a:solidFill>
                  <a:prstClr val="black"/>
                </a:solidFill>
              </a:rPr>
              <a:t>PGM</a:t>
            </a:r>
            <a:r>
              <a:rPr lang="zh-CN" altLang="en-US" sz="1600" dirty="0">
                <a:solidFill>
                  <a:prstClr val="black"/>
                </a:solidFill>
              </a:rPr>
              <a:t>，</a:t>
            </a:r>
            <a:r>
              <a:rPr lang="en-US" altLang="zh-CN" sz="1600" dirty="0">
                <a:solidFill>
                  <a:prstClr val="black"/>
                </a:solidFill>
              </a:rPr>
              <a:t>92x112</a:t>
            </a:r>
            <a:r>
              <a:rPr lang="zh-CN" altLang="en-US" sz="1600" dirty="0">
                <a:solidFill>
                  <a:prstClr val="black"/>
                </a:solidFill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</a:rPr>
              <a:t>8</a:t>
            </a:r>
            <a:r>
              <a:rPr lang="zh-CN" altLang="en-US" sz="1600" dirty="0">
                <a:solidFill>
                  <a:prstClr val="black"/>
                </a:solidFill>
              </a:rPr>
              <a:t>位灰度</a:t>
            </a:r>
            <a:r>
              <a:rPr lang="zh-CN" altLang="en-US" sz="1600" dirty="0" smtClean="0">
                <a:solidFill>
                  <a:prstClr val="black"/>
                </a:solidFill>
              </a:rPr>
              <a:t>图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64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028"/>
    </mc:Choice>
    <mc:Fallback>
      <p:transition advTm="17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实验</a:t>
            </a: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8388153" cy="100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prstClr val="black"/>
                </a:solidFill>
              </a:rPr>
              <a:t>使用</a:t>
            </a:r>
            <a:r>
              <a:rPr lang="en-US" altLang="zh-CN" dirty="0" smtClean="0">
                <a:solidFill>
                  <a:prstClr val="black"/>
                </a:solidFill>
              </a:rPr>
              <a:t>10</a:t>
            </a:r>
            <a:r>
              <a:rPr lang="zh-CN" altLang="en-US" dirty="0" smtClean="0">
                <a:solidFill>
                  <a:prstClr val="black"/>
                </a:solidFill>
              </a:rPr>
              <a:t>折交叉验证得到的预测准确率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246" y="2961073"/>
            <a:ext cx="2900362" cy="3395286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1695"/>
    </mc:Choice>
    <mc:Fallback>
      <p:transition advTm="4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7090" y="2324104"/>
            <a:ext cx="445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3970" y="3383284"/>
            <a:ext cx="27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rgbClr val="3333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zh-CN" altLang="en-US" sz="3200" dirty="0">
              <a:solidFill>
                <a:srgbClr val="3333FF">
                  <a:alpha val="7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"/>
    </mc:Choice>
    <mc:Fallback>
      <p:transition spd="slow" advTm="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6666FF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、总结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46679" y="1689877"/>
            <a:ext cx="742635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/>
                </a:solidFill>
              </a:rPr>
              <a:t>我们引入了卷积神经网络进行度量学习，并在结合</a:t>
            </a:r>
            <a:r>
              <a:rPr lang="en-US" altLang="zh-CN" dirty="0" smtClean="0">
                <a:solidFill>
                  <a:prstClr val="black"/>
                </a:solidFill>
              </a:rPr>
              <a:t>KNN</a:t>
            </a:r>
            <a:r>
              <a:rPr lang="zh-CN" altLang="en-US" dirty="0" smtClean="0">
                <a:solidFill>
                  <a:prstClr val="black"/>
                </a:solidFill>
              </a:rPr>
              <a:t>在人脸数据集上进行了实验，实验结果表明该方法比原始</a:t>
            </a:r>
            <a:r>
              <a:rPr lang="en-US" altLang="zh-CN" dirty="0" smtClean="0">
                <a:solidFill>
                  <a:prstClr val="black"/>
                </a:solidFill>
              </a:rPr>
              <a:t>KNN</a:t>
            </a:r>
            <a:r>
              <a:rPr lang="zh-CN" altLang="en-US" dirty="0" smtClean="0">
                <a:solidFill>
                  <a:prstClr val="black"/>
                </a:solidFill>
              </a:rPr>
              <a:t>的效果好很多。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160670" y="3929200"/>
            <a:ext cx="2998373" cy="1272208"/>
            <a:chOff x="4339214" y="3341118"/>
            <a:chExt cx="2998373" cy="127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339214" y="3341118"/>
              <a:ext cx="2998373" cy="1272208"/>
              <a:chOff x="2988209" y="4725074"/>
              <a:chExt cx="2998373" cy="127220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983604" y="4725074"/>
                <a:ext cx="1009815" cy="12722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988209" y="4926729"/>
                    <a:ext cx="357221" cy="369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b="1" dirty="0">
                      <a:latin typeface="华文宋体" panose="02010600040101010101" pitchFamily="2" charset="-122"/>
                      <a:ea typeface="华文宋体" panose="0201060004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209" y="4926729"/>
                    <a:ext cx="357221" cy="3693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2988209" y="5501192"/>
                    <a:ext cx="3572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b="1" i="1" dirty="0">
                      <a:latin typeface="华文宋体" panose="02010600040101010101" pitchFamily="2" charset="-122"/>
                      <a:ea typeface="华文宋体" panose="0201060004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209" y="5501192"/>
                    <a:ext cx="35722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5629361" y="5140669"/>
                    <a:ext cx="3572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i="1" dirty="0">
                      <a:latin typeface="华文宋体" panose="02010600040101010101" pitchFamily="2" charset="-122"/>
                      <a:ea typeface="华文宋体" panose="0201060004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9361" y="5140669"/>
                    <a:ext cx="35722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接连接符 21"/>
              <p:cNvCxnSpPr/>
              <p:nvPr/>
            </p:nvCxnSpPr>
            <p:spPr>
              <a:xfrm>
                <a:off x="3474719" y="5111395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474719" y="5701792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4993419" y="5329899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5487395" y="3562799"/>
              <a:ext cx="673761" cy="263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CNN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87395" y="4186238"/>
              <a:ext cx="673761" cy="263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CNN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177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278"/>
    </mc:Choice>
    <mc:Fallback>
      <p:transition advTm="19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1800-1B9E-407F-A6D5-AF7F2253C71D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1832126"/>
            <a:ext cx="9144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使用神经网络进行度量学习</a:t>
            </a:r>
            <a:endParaRPr lang="en-US" altLang="zh-CN" sz="4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3200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Metrix learning using </a:t>
            </a:r>
            <a:r>
              <a:rPr lang="en-US" altLang="zh-CN" sz="3200" dirty="0" smtClean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deep neural </a:t>
            </a:r>
            <a:r>
              <a:rPr lang="en-US" altLang="zh-CN" sz="3200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networks </a:t>
            </a:r>
            <a:endParaRPr lang="zh-CN" altLang="en-US" sz="32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68926" y="4648204"/>
            <a:ext cx="224612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张义策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	1140310118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陈    曦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1140310720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黄文伟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	1140310516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4"/>
    </mc:Choice>
    <mc:Fallback>
      <p:transition spd="slow" advTm="9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6666FF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、总结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46679" y="1689877"/>
            <a:ext cx="7426356" cy="397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应用</a:t>
            </a:r>
            <a:r>
              <a:rPr lang="zh-CN" altLang="en-US" dirty="0">
                <a:solidFill>
                  <a:prstClr val="black"/>
                </a:solidFill>
              </a:rPr>
              <a:t>于半</a:t>
            </a:r>
            <a:r>
              <a:rPr lang="zh-CN" altLang="en-US" dirty="0" smtClean="0">
                <a:solidFill>
                  <a:prstClr val="black"/>
                </a:solidFill>
              </a:rPr>
              <a:t>监督学习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不满足直递性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根据</a:t>
            </a:r>
            <a:r>
              <a:rPr lang="zh-CN" altLang="en-US" dirty="0">
                <a:solidFill>
                  <a:prstClr val="black"/>
                </a:solidFill>
              </a:rPr>
              <a:t>领域改进网络结构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9894" y="3477429"/>
            <a:ext cx="4570872" cy="1598932"/>
            <a:chOff x="4265458" y="3020093"/>
            <a:chExt cx="4570872" cy="15989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5997" y="3069971"/>
              <a:ext cx="3710333" cy="154905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265458" y="3020093"/>
              <a:ext cx="939681" cy="1532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prstClr val="black"/>
                  </a:solidFill>
                </a:rPr>
                <a:t>非负</a:t>
              </a:r>
              <a:r>
                <a:rPr lang="zh-CN" altLang="en-US" dirty="0" smtClean="0">
                  <a:solidFill>
                    <a:prstClr val="black"/>
                  </a:solidFill>
                </a:rPr>
                <a:t>性</a:t>
              </a:r>
              <a:r>
                <a:rPr lang="en-US" altLang="zh-CN" dirty="0" smtClean="0">
                  <a:solidFill>
                    <a:prstClr val="black"/>
                  </a:solidFill>
                </a:rPr>
                <a:t>: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prstClr val="black"/>
                  </a:solidFill>
                </a:rPr>
                <a:t>同一性</a:t>
              </a:r>
              <a:r>
                <a:rPr lang="en-US" altLang="zh-CN" dirty="0" smtClean="0">
                  <a:solidFill>
                    <a:prstClr val="black"/>
                  </a:solidFill>
                </a:rPr>
                <a:t>: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 smtClean="0"/>
                <a:t>对称性</a:t>
              </a:r>
              <a:r>
                <a:rPr lang="en-US" altLang="zh-CN" dirty="0" smtClean="0"/>
                <a:t>: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直递</a:t>
              </a:r>
              <a:r>
                <a:rPr lang="zh-CN" altLang="en-US" dirty="0" smtClean="0"/>
                <a:t>性</a:t>
              </a:r>
              <a:r>
                <a:rPr lang="en-US" altLang="zh-CN" dirty="0" smtClean="0"/>
                <a:t>:</a:t>
              </a:r>
              <a:endParaRPr lang="zh-CN" altLang="en-US" dirty="0"/>
            </a:p>
          </p:txBody>
        </p:sp>
      </p:grp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218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5685"/>
    </mc:Choice>
    <mc:Fallback>
      <p:transition advTm="105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21494" y="1269206"/>
            <a:ext cx="8101013" cy="431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494" y="2886544"/>
            <a:ext cx="8101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6600" b="1" dirty="0">
                <a:solidFill>
                  <a:prstClr val="white"/>
                </a:solidFill>
                <a:latin typeface="Verdana"/>
                <a:ea typeface="微软雅黑" panose="020B0503020204020204" pitchFamily="34" charset="-122"/>
              </a:rPr>
              <a:t>THANKS</a:t>
            </a:r>
            <a:endParaRPr lang="zh-CN" altLang="en-US" sz="6600" b="1" dirty="0">
              <a:solidFill>
                <a:prstClr val="white"/>
              </a:solidFill>
              <a:latin typeface="Verdana"/>
              <a:ea typeface="微软雅黑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1"/>
    </mc:Choice>
    <mc:Fallback>
      <p:transition spd="slow" advTm="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18853" y="2941262"/>
            <a:ext cx="1980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出发点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、模型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实验</a:t>
            </a:r>
            <a:endParaRPr lang="en-US" altLang="zh-CN" sz="28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总结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984250"/>
            <a:ext cx="9143999" cy="579374"/>
          </a:xfrm>
          <a:prstGeom prst="rect">
            <a:avLst/>
          </a:prstGeom>
          <a:solidFill>
            <a:srgbClr val="6666FF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18853" y="917293"/>
            <a:ext cx="19325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6666FF"/>
                </a:solidFill>
                <a:ea typeface="黑体" panose="02010609060101010101" pitchFamily="49" charset="-122"/>
              </a:rPr>
              <a:t>目 录</a:t>
            </a:r>
            <a:endParaRPr lang="en-US" altLang="zh-CN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7"/>
    </mc:Choice>
    <mc:Fallback>
      <p:transition spd="slow" advTm="13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7090" y="2324104"/>
            <a:ext cx="445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4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、出发点</a:t>
            </a:r>
            <a:endParaRPr lang="zh-CN" altLang="en-US" sz="4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970" y="3383284"/>
            <a:ext cx="27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rgbClr val="3333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3200" dirty="0" smtClean="0">
                <a:solidFill>
                  <a:srgbClr val="3333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otivations</a:t>
            </a:r>
            <a:endParaRPr lang="zh-CN" altLang="en-US" sz="3200" dirty="0">
              <a:solidFill>
                <a:srgbClr val="3333FF">
                  <a:alpha val="7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"/>
    </mc:Choice>
    <mc:Fallback>
      <p:transition spd="slow" advTm="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502100"/>
            <a:ext cx="7568671" cy="101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度量学习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943180" y="2956816"/>
            <a:ext cx="2996641" cy="1215147"/>
            <a:chOff x="6237169" y="3338762"/>
            <a:chExt cx="3355919" cy="1360833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 bwMode="auto">
            <a:xfrm>
              <a:off x="6237169" y="3659342"/>
              <a:ext cx="304800" cy="304800"/>
            </a:xfrm>
            <a:prstGeom prst="ellipse">
              <a:avLst/>
            </a:prstGeom>
            <a:solidFill>
              <a:srgbClr val="930712"/>
            </a:solidFill>
            <a:ln w="28575">
              <a:noFill/>
              <a:round/>
              <a:headEnd/>
              <a:tailEnd type="triangle" w="med" len="med"/>
            </a:ln>
            <a:ex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 bwMode="auto">
            <a:xfrm>
              <a:off x="9096440" y="4394795"/>
              <a:ext cx="304800" cy="304800"/>
            </a:xfrm>
            <a:prstGeom prst="ellipse">
              <a:avLst/>
            </a:prstGeom>
            <a:solidFill>
              <a:srgbClr val="930712"/>
            </a:solidFill>
            <a:ln w="28575">
              <a:noFill/>
              <a:round/>
              <a:headEnd/>
              <a:tailEnd type="triangle" w="med" len="med"/>
            </a:ln>
            <a:ex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350478" y="3338762"/>
                  <a:ext cx="400050" cy="413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478" y="3338762"/>
                  <a:ext cx="400050" cy="4136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9209391" y="4007096"/>
                  <a:ext cx="383697" cy="413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𝒚</m:t>
                        </m:r>
                      </m:oMath>
                    </m:oMathPara>
                  </a14:m>
                  <a:endParaRPr lang="zh-CN" altLang="en-US" b="1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9391" y="4007096"/>
                  <a:ext cx="383697" cy="413613"/>
                </a:xfrm>
                <a:prstGeom prst="rect">
                  <a:avLst/>
                </a:prstGeom>
                <a:blipFill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/>
            <p:cNvCxnSpPr/>
            <p:nvPr/>
          </p:nvCxnSpPr>
          <p:spPr>
            <a:xfrm>
              <a:off x="6550504" y="3845405"/>
              <a:ext cx="2494460" cy="6534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439639" y="3621365"/>
                  <a:ext cx="1298977" cy="448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𝒙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𝒚</m:t>
                          </m:r>
                        </m:e>
                      </m:d>
                    </m:oMath>
                  </a14:m>
                  <a:r>
                    <a:rPr lang="en-US" altLang="zh-CN" dirty="0" smtClean="0">
                      <a:latin typeface="华文宋体" panose="02010600040101010101" pitchFamily="2" charset="-122"/>
                      <a:ea typeface="华文宋体" panose="02010600040101010101" pitchFamily="2" charset="-122"/>
                    </a:rPr>
                    <a:t> </a:t>
                  </a:r>
                  <a:r>
                    <a:rPr lang="en-US" altLang="zh-CN" sz="2000" dirty="0" smtClean="0">
                      <a:latin typeface="华文宋体" panose="02010600040101010101" pitchFamily="2" charset="-122"/>
                      <a:ea typeface="华文宋体" panose="02010600040101010101" pitchFamily="2" charset="-122"/>
                    </a:rPr>
                    <a:t>?</a:t>
                  </a:r>
                  <a:endPara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9639" y="3621365"/>
                  <a:ext cx="1298977" cy="448080"/>
                </a:xfrm>
                <a:prstGeom prst="rect">
                  <a:avLst/>
                </a:prstGeom>
                <a:blipFill>
                  <a:blip r:embed="rId7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972"/>
    </mc:Choice>
    <mc:Fallback>
      <p:transition advTm="3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46678" y="1689877"/>
                <a:ext cx="7568671" cy="374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常用方法</a:t>
                </a:r>
                <a:endParaRPr lang="en-US" altLang="zh-CN" sz="2400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一个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简单的思路是，通过矩阵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将样本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投影到一个新的空间中，然后计算它们的之间的欧氏距离</a:t>
                </a:r>
                <a:endPara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上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式也常写作下面的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形式</a:t>
                </a: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其中，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保证了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度量函数的好坏。</a:t>
                </a:r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78" y="1689877"/>
                <a:ext cx="7568671" cy="3742563"/>
              </a:xfrm>
              <a:prstGeom prst="rect">
                <a:avLst/>
              </a:prstGeom>
              <a:blipFill>
                <a:blip r:embed="rId6"/>
                <a:stretch>
                  <a:fillRect l="-1208" r="-644" b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623" y="3264473"/>
            <a:ext cx="2600780" cy="3982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351" y="4445651"/>
            <a:ext cx="3173324" cy="39740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227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988"/>
    </mc:Choice>
    <mc:Fallback>
      <p:transition advTm="3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46678" y="1689877"/>
                <a:ext cx="7568671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常用方法</a:t>
                </a:r>
                <a:endParaRPr lang="en-US" altLang="zh-CN" sz="2400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为了得到这样一个矩阵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，我们首先找出那些“距离应该比较近的点对”和“距离应该比较远的点对”，然后设计一个损失函数。</a:t>
                </a:r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78" y="1689877"/>
                <a:ext cx="7568671" cy="1446550"/>
              </a:xfrm>
              <a:prstGeom prst="rect">
                <a:avLst/>
              </a:prstGeom>
              <a:blipFill>
                <a:blip r:embed="rId5"/>
                <a:stretch>
                  <a:fillRect l="-1208" b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025" y="5791977"/>
            <a:ext cx="3173324" cy="397407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5736" y="3668259"/>
            <a:ext cx="3004458" cy="8763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726040" y="4562450"/>
            <a:ext cx="3955787" cy="385776"/>
            <a:chOff x="2973084" y="4971584"/>
            <a:chExt cx="4590512" cy="4476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3084" y="4971584"/>
              <a:ext cx="2847975" cy="4476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746" y="4980219"/>
              <a:ext cx="1466850" cy="40957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5246254" y="5670994"/>
            <a:ext cx="3364866" cy="639371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073"/>
    </mc:Choice>
    <mc:Fallback>
      <p:transition advTm="2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7568671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LMNN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Large-Margin Nearest Neighbors</a:t>
            </a: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/>
                </a:solidFill>
              </a:rPr>
              <a:t>损失函数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73" y="3283440"/>
            <a:ext cx="6702970" cy="79836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465405" y="5052539"/>
            <a:ext cx="4026091" cy="1279967"/>
            <a:chOff x="4489258" y="5076392"/>
            <a:chExt cx="4026091" cy="127996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9258" y="5076392"/>
              <a:ext cx="3004458" cy="876300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4559562" y="5970583"/>
              <a:ext cx="3955787" cy="385776"/>
              <a:chOff x="2973084" y="4971584"/>
              <a:chExt cx="4590512" cy="447675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3084" y="4971584"/>
                <a:ext cx="2847975" cy="447675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746" y="4980219"/>
                <a:ext cx="1466850" cy="409575"/>
              </a:xfrm>
              <a:prstGeom prst="rect">
                <a:avLst/>
              </a:prstGeom>
            </p:spPr>
          </p:pic>
        </p:grpSp>
      </p:grpSp>
      <p:sp>
        <p:nvSpPr>
          <p:cNvPr id="24" name="矩形 23"/>
          <p:cNvSpPr/>
          <p:nvPr/>
        </p:nvSpPr>
        <p:spPr>
          <a:xfrm>
            <a:off x="4365266" y="4890053"/>
            <a:ext cx="4173937" cy="1534602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297"/>
    </mc:Choice>
    <mc:Fallback>
      <p:transition advTm="10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A09-A242-4B70-A75D-F6F4770BE17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933" y="374650"/>
            <a:ext cx="144000" cy="579374"/>
          </a:xfrm>
          <a:prstGeom prst="rect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613" y="341171"/>
            <a:ext cx="7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3600" dirty="0" smtClean="0">
                <a:solidFill>
                  <a:srgbClr val="6666FF"/>
                </a:solidFill>
                <a:ea typeface="黑体" panose="02010609060101010101" pitchFamily="49" charset="-122"/>
              </a:rPr>
              <a:t>、出发点</a:t>
            </a:r>
            <a:endParaRPr lang="zh-CN" altLang="en-US" sz="3600" dirty="0">
              <a:solidFill>
                <a:srgbClr val="6666FF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875" y="0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751642"/>
            <a:ext cx="1889125" cy="1080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6916" y="108067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627126"/>
            <a:ext cx="108000" cy="1124517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6678" y="1689877"/>
            <a:ext cx="7568671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LMNN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Large-Margin Nearest Neighbors</a:t>
            </a: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418-FAE9-4A93-9EA0-4E90245595BC}" type="datetime1">
              <a:rPr lang="zh-CN" altLang="en-US" smtClean="0"/>
              <a:t>2018/5/13</a:t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289" y="3088277"/>
            <a:ext cx="6199545" cy="2712301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7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593"/>
    </mc:Choice>
    <mc:Fallback>
      <p:transition advTm="1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5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91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2541</TotalTime>
  <Words>538</Words>
  <Application>Microsoft Office PowerPoint</Application>
  <PresentationFormat>全屏显示(4:3)</PresentationFormat>
  <Paragraphs>172</Paragraphs>
  <Slides>21</Slides>
  <Notes>19</Notes>
  <HiddenSlides>0</HiddenSlides>
  <MMClips>21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等线</vt:lpstr>
      <vt:lpstr>等线 Light</vt:lpstr>
      <vt:lpstr>仿宋</vt:lpstr>
      <vt:lpstr>黑体</vt:lpstr>
      <vt:lpstr>华文楷体</vt:lpstr>
      <vt:lpstr>华文宋体</vt:lpstr>
      <vt:lpstr>华文细黑</vt:lpstr>
      <vt:lpstr>微软雅黑</vt:lpstr>
      <vt:lpstr>Arial</vt:lpstr>
      <vt:lpstr>Calibri</vt:lpstr>
      <vt:lpstr>Calibri Light</vt:lpstr>
      <vt:lpstr>Cambria Math</vt:lpstr>
      <vt:lpstr>Consolas</vt:lpstr>
      <vt:lpstr>Times New Roman</vt:lpstr>
      <vt:lpstr>Verdana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QIUFS</dc:creator>
  <cp:lastModifiedBy>Zhang Michael</cp:lastModifiedBy>
  <cp:revision>539</cp:revision>
  <dcterms:created xsi:type="dcterms:W3CDTF">2017-12-27T10:00:19Z</dcterms:created>
  <dcterms:modified xsi:type="dcterms:W3CDTF">2018-05-13T14:02:52Z</dcterms:modified>
</cp:coreProperties>
</file>